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9144000"/>
  <p:notesSz cx="6797675" cy="9928225"/>
  <p:embeddedFontLst>
    <p:embeddedFont>
      <p:font typeface="Montserra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3127">
          <p15:clr>
            <a:srgbClr val="000000"/>
          </p15:clr>
        </p15:guide>
        <p15:guide id="2" pos="2141">
          <p15:clr>
            <a:srgbClr val="000000"/>
          </p15:clr>
        </p15:guide>
      </p15:notesGuideLst>
    </p:ext>
    <p:ext uri="http://customooxmlschemas.google.com/">
      <go:slidesCustomData xmlns:go="http://customooxmlschemas.google.com/" r:id="rId22" roundtripDataSignature="AMtx7mjTrSa2QBtbRiVyITl+o8x5vHoa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27" orient="horz"/>
        <p:guide pos="2141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.fntdata"/><Relationship Id="rId6" Type="http://schemas.openxmlformats.org/officeDocument/2006/relationships/slide" Target="slides/slide1.xml"/><Relationship Id="rId18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15988" y="744538"/>
            <a:ext cx="4965700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915988" y="744538"/>
            <a:ext cx="4965700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4de3f99e8_0_49:notes"/>
          <p:cNvSpPr txBox="1"/>
          <p:nvPr>
            <p:ph idx="1" type="body"/>
          </p:nvPr>
        </p:nvSpPr>
        <p:spPr>
          <a:xfrm>
            <a:off x="679450" y="4716463"/>
            <a:ext cx="54387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b4de3f99e8_0_49:notes"/>
          <p:cNvSpPr/>
          <p:nvPr>
            <p:ph idx="2" type="sldImg"/>
          </p:nvPr>
        </p:nvSpPr>
        <p:spPr>
          <a:xfrm>
            <a:off x="915988" y="744538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4f4f78536_0_0:notes"/>
          <p:cNvSpPr txBox="1"/>
          <p:nvPr>
            <p:ph idx="1" type="body"/>
          </p:nvPr>
        </p:nvSpPr>
        <p:spPr>
          <a:xfrm>
            <a:off x="679450" y="4716463"/>
            <a:ext cx="54387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b4f4f78536_0_0:notes"/>
          <p:cNvSpPr/>
          <p:nvPr>
            <p:ph idx="2" type="sldImg"/>
          </p:nvPr>
        </p:nvSpPr>
        <p:spPr>
          <a:xfrm>
            <a:off x="915988" y="744538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4b333294e_2_78:notes"/>
          <p:cNvSpPr txBox="1"/>
          <p:nvPr>
            <p:ph idx="1" type="body"/>
          </p:nvPr>
        </p:nvSpPr>
        <p:spPr>
          <a:xfrm>
            <a:off x="679450" y="4716463"/>
            <a:ext cx="54387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b4b333294e_2_78:notes"/>
          <p:cNvSpPr/>
          <p:nvPr>
            <p:ph idx="2" type="sldImg"/>
          </p:nvPr>
        </p:nvSpPr>
        <p:spPr>
          <a:xfrm>
            <a:off x="915988" y="744538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 txBox="1"/>
          <p:nvPr>
            <p:ph idx="1" type="body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:notes"/>
          <p:cNvSpPr/>
          <p:nvPr>
            <p:ph idx="2" type="sldImg"/>
          </p:nvPr>
        </p:nvSpPr>
        <p:spPr>
          <a:xfrm>
            <a:off x="915988" y="744538"/>
            <a:ext cx="4965700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b4f4f78536_0_26:notes"/>
          <p:cNvSpPr txBox="1"/>
          <p:nvPr>
            <p:ph idx="1" type="body"/>
          </p:nvPr>
        </p:nvSpPr>
        <p:spPr>
          <a:xfrm>
            <a:off x="679450" y="4716463"/>
            <a:ext cx="54387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b4f4f78536_0_26:notes"/>
          <p:cNvSpPr/>
          <p:nvPr>
            <p:ph idx="2" type="sldImg"/>
          </p:nvPr>
        </p:nvSpPr>
        <p:spPr>
          <a:xfrm>
            <a:off x="915988" y="744538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4b333294e_2_1:notes"/>
          <p:cNvSpPr txBox="1"/>
          <p:nvPr>
            <p:ph idx="1" type="body"/>
          </p:nvPr>
        </p:nvSpPr>
        <p:spPr>
          <a:xfrm>
            <a:off x="679450" y="4716463"/>
            <a:ext cx="54387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b4b333294e_2_1:notes"/>
          <p:cNvSpPr/>
          <p:nvPr>
            <p:ph idx="2" type="sldImg"/>
          </p:nvPr>
        </p:nvSpPr>
        <p:spPr>
          <a:xfrm>
            <a:off x="915988" y="744538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4b333294e_2_67:notes"/>
          <p:cNvSpPr txBox="1"/>
          <p:nvPr>
            <p:ph idx="1" type="body"/>
          </p:nvPr>
        </p:nvSpPr>
        <p:spPr>
          <a:xfrm>
            <a:off x="679450" y="4716463"/>
            <a:ext cx="54387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b4b333294e_2_67:notes"/>
          <p:cNvSpPr/>
          <p:nvPr>
            <p:ph idx="2" type="sldImg"/>
          </p:nvPr>
        </p:nvSpPr>
        <p:spPr>
          <a:xfrm>
            <a:off x="915988" y="744538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de3f99e8_0_0:notes"/>
          <p:cNvSpPr txBox="1"/>
          <p:nvPr>
            <p:ph idx="1" type="body"/>
          </p:nvPr>
        </p:nvSpPr>
        <p:spPr>
          <a:xfrm>
            <a:off x="679450" y="4716463"/>
            <a:ext cx="54387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b4de3f99e8_0_0:notes"/>
          <p:cNvSpPr/>
          <p:nvPr>
            <p:ph idx="2" type="sldImg"/>
          </p:nvPr>
        </p:nvSpPr>
        <p:spPr>
          <a:xfrm>
            <a:off x="915988" y="744538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4de3f99e8_0_20:notes"/>
          <p:cNvSpPr txBox="1"/>
          <p:nvPr>
            <p:ph idx="1" type="body"/>
          </p:nvPr>
        </p:nvSpPr>
        <p:spPr>
          <a:xfrm>
            <a:off x="679450" y="4716463"/>
            <a:ext cx="54387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b4de3f99e8_0_20:notes"/>
          <p:cNvSpPr/>
          <p:nvPr>
            <p:ph idx="2" type="sldImg"/>
          </p:nvPr>
        </p:nvSpPr>
        <p:spPr>
          <a:xfrm>
            <a:off x="915988" y="744538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4de3f99e8_0_28:notes"/>
          <p:cNvSpPr txBox="1"/>
          <p:nvPr>
            <p:ph idx="1" type="body"/>
          </p:nvPr>
        </p:nvSpPr>
        <p:spPr>
          <a:xfrm>
            <a:off x="679450" y="4716463"/>
            <a:ext cx="54387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b4de3f99e8_0_28:notes"/>
          <p:cNvSpPr/>
          <p:nvPr>
            <p:ph idx="2" type="sldImg"/>
          </p:nvPr>
        </p:nvSpPr>
        <p:spPr>
          <a:xfrm>
            <a:off x="915988" y="744538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4de3f99e8_0_36:notes"/>
          <p:cNvSpPr txBox="1"/>
          <p:nvPr>
            <p:ph idx="1" type="body"/>
          </p:nvPr>
        </p:nvSpPr>
        <p:spPr>
          <a:xfrm>
            <a:off x="679450" y="4716463"/>
            <a:ext cx="54387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b4de3f99e8_0_36:notes"/>
          <p:cNvSpPr/>
          <p:nvPr>
            <p:ph idx="2" type="sldImg"/>
          </p:nvPr>
        </p:nvSpPr>
        <p:spPr>
          <a:xfrm>
            <a:off x="915988" y="744538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>
  <p:cSld name="Diapositive de titr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4"/>
          <p:cNvGrpSpPr/>
          <p:nvPr/>
        </p:nvGrpSpPr>
        <p:grpSpPr>
          <a:xfrm>
            <a:off x="0" y="868363"/>
            <a:ext cx="4356100" cy="4633912"/>
            <a:chOff x="-1" y="868398"/>
            <a:chExt cx="4355976" cy="4633217"/>
          </a:xfrm>
        </p:grpSpPr>
        <p:sp>
          <p:nvSpPr>
            <p:cNvPr id="13" name="Google Shape;13;p4"/>
            <p:cNvSpPr/>
            <p:nvPr/>
          </p:nvSpPr>
          <p:spPr>
            <a:xfrm rot="5400000">
              <a:off x="-67218" y="1078422"/>
              <a:ext cx="4490410" cy="4355976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20000"/>
                  </a:srgbClr>
                </a:gs>
                <a:gs pos="1000">
                  <a:srgbClr val="FFFFFF">
                    <a:alpha val="20000"/>
                  </a:srgbClr>
                </a:gs>
                <a:gs pos="91000">
                  <a:srgbClr val="004D6F">
                    <a:alpha val="72941"/>
                  </a:srgbClr>
                </a:gs>
                <a:gs pos="100000">
                  <a:srgbClr val="004D6F">
                    <a:alpha val="7294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4" name="Google Shape;14;p4"/>
            <p:cNvSpPr/>
            <p:nvPr/>
          </p:nvSpPr>
          <p:spPr>
            <a:xfrm rot="5400000">
              <a:off x="-47736" y="916134"/>
              <a:ext cx="4248471" cy="4152999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76862"/>
                  </a:srgbClr>
                </a:gs>
                <a:gs pos="1000">
                  <a:srgbClr val="FFFFFF">
                    <a:alpha val="76862"/>
                  </a:srgbClr>
                </a:gs>
                <a:gs pos="91000">
                  <a:srgbClr val="004D6F">
                    <a:alpha val="82745"/>
                  </a:srgbClr>
                </a:gs>
                <a:gs pos="100000">
                  <a:srgbClr val="004D6F">
                    <a:alpha val="82745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15;p4"/>
          <p:cNvSpPr/>
          <p:nvPr/>
        </p:nvSpPr>
        <p:spPr>
          <a:xfrm rot="-5400000">
            <a:off x="4399012" y="-842760"/>
            <a:ext cx="3923411" cy="5593663"/>
          </a:xfrm>
          <a:custGeom>
            <a:rect b="b" l="l" r="r" t="t"/>
            <a:pathLst>
              <a:path extrusionOk="0" h="5593663" w="3919583">
                <a:moveTo>
                  <a:pt x="0" y="5571143"/>
                </a:moveTo>
                <a:lnTo>
                  <a:pt x="2886084" y="0"/>
                </a:lnTo>
                <a:cubicBezTo>
                  <a:pt x="3296866" y="781336"/>
                  <a:pt x="3503232" y="1243485"/>
                  <a:pt x="3914014" y="2024821"/>
                </a:cubicBezTo>
                <a:cubicBezTo>
                  <a:pt x="3912240" y="2295005"/>
                  <a:pt x="3918271" y="3614728"/>
                  <a:pt x="3919583" y="4687730"/>
                </a:cubicBezTo>
                <a:cubicBezTo>
                  <a:pt x="3917192" y="5350405"/>
                  <a:pt x="3918181" y="5087563"/>
                  <a:pt x="3915790" y="5593663"/>
                </a:cubicBezTo>
                <a:lnTo>
                  <a:pt x="0" y="5571143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">
                <a:schemeClr val="lt1"/>
              </a:gs>
              <a:gs pos="91000">
                <a:srgbClr val="004D6F">
                  <a:alpha val="89803"/>
                </a:srgbClr>
              </a:gs>
              <a:gs pos="100000">
                <a:srgbClr val="004D6F">
                  <a:alpha val="89803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" name="Google Shape;16;p4"/>
          <p:cNvSpPr/>
          <p:nvPr/>
        </p:nvSpPr>
        <p:spPr>
          <a:xfrm rot="-5400000">
            <a:off x="6825055" y="-469057"/>
            <a:ext cx="1874105" cy="2802782"/>
          </a:xfrm>
          <a:custGeom>
            <a:rect b="b" l="l" r="r" t="t"/>
            <a:pathLst>
              <a:path extrusionOk="0" h="4404897" w="2933997">
                <a:moveTo>
                  <a:pt x="0" y="4404897"/>
                </a:moveTo>
                <a:lnTo>
                  <a:pt x="2270420" y="0"/>
                </a:lnTo>
                <a:cubicBezTo>
                  <a:pt x="2493183" y="426477"/>
                  <a:pt x="2711234" y="857671"/>
                  <a:pt x="2933997" y="1284148"/>
                </a:cubicBezTo>
                <a:cubicBezTo>
                  <a:pt x="2933856" y="2033739"/>
                  <a:pt x="2933714" y="2783330"/>
                  <a:pt x="2933573" y="3532921"/>
                </a:cubicBezTo>
                <a:lnTo>
                  <a:pt x="2933996" y="4404420"/>
                </a:lnTo>
                <a:lnTo>
                  <a:pt x="0" y="4404897"/>
                </a:lnTo>
                <a:close/>
              </a:path>
            </a:pathLst>
          </a:custGeom>
          <a:gradFill>
            <a:gsLst>
              <a:gs pos="0">
                <a:srgbClr val="FFFFFF">
                  <a:alpha val="36862"/>
                </a:srgbClr>
              </a:gs>
              <a:gs pos="1000">
                <a:srgbClr val="FFFFFF">
                  <a:alpha val="36862"/>
                </a:srgbClr>
              </a:gs>
              <a:gs pos="91000">
                <a:srgbClr val="004D6F">
                  <a:alpha val="85882"/>
                </a:srgbClr>
              </a:gs>
              <a:gs pos="100000">
                <a:srgbClr val="004D6F">
                  <a:alpha val="85882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" name="Google Shape;17;p4"/>
          <p:cNvSpPr/>
          <p:nvPr/>
        </p:nvSpPr>
        <p:spPr>
          <a:xfrm rot="-5400000">
            <a:off x="7319312" y="360679"/>
            <a:ext cx="1872209" cy="1816159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FFFFFF">
                  <a:alpha val="34901"/>
                </a:srgbClr>
              </a:gs>
              <a:gs pos="5000">
                <a:srgbClr val="FFFFFF">
                  <a:alpha val="34901"/>
                </a:srgbClr>
              </a:gs>
              <a:gs pos="81000">
                <a:srgbClr val="004D6F">
                  <a:alpha val="78823"/>
                </a:srgbClr>
              </a:gs>
              <a:gs pos="100000">
                <a:srgbClr val="004D6F">
                  <a:alpha val="78823"/>
                </a:srgbClr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4363" y="369888"/>
            <a:ext cx="2817812" cy="611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:\serv_com\01_CHARTE-INSA-Rennes\2014\08_Modèles-PPT\Triangle-bas.eps" id="19" name="Google Shape;19;p4"/>
          <p:cNvPicPr preferRelativeResize="0"/>
          <p:nvPr/>
        </p:nvPicPr>
        <p:blipFill rotWithShape="1">
          <a:blip r:embed="rId3">
            <a:alphaModFix/>
          </a:blip>
          <a:srcRect b="42645" l="0" r="0" t="0"/>
          <a:stretch/>
        </p:blipFill>
        <p:spPr>
          <a:xfrm>
            <a:off x="3419475" y="6353175"/>
            <a:ext cx="208915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>
  <p:cSld name="Titre et contenu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2413" y="222250"/>
            <a:ext cx="1366837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/>
          <p:nvPr/>
        </p:nvSpPr>
        <p:spPr>
          <a:xfrm rot="-5400000">
            <a:off x="7004517" y="-797387"/>
            <a:ext cx="1342487" cy="2933821"/>
          </a:xfrm>
          <a:custGeom>
            <a:rect b="b" l="l" r="r" t="t"/>
            <a:pathLst>
              <a:path extrusionOk="0" h="4187832" w="2165734">
                <a:moveTo>
                  <a:pt x="0" y="4174397"/>
                </a:moveTo>
                <a:lnTo>
                  <a:pt x="2164660" y="0"/>
                </a:lnTo>
                <a:cubicBezTo>
                  <a:pt x="2167064" y="1400325"/>
                  <a:pt x="2164923" y="2810636"/>
                  <a:pt x="2163203" y="4187832"/>
                </a:cubicBezTo>
                <a:lnTo>
                  <a:pt x="0" y="4174397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">
                <a:srgbClr val="FFFFFF">
                  <a:alpha val="0"/>
                </a:srgbClr>
              </a:gs>
              <a:gs pos="91000">
                <a:srgbClr val="004D6F">
                  <a:alpha val="52941"/>
                </a:srgbClr>
              </a:gs>
              <a:gs pos="100000">
                <a:srgbClr val="004D6F">
                  <a:alpha val="52941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3" name="Google Shape;23;p5"/>
          <p:cNvSpPr/>
          <p:nvPr/>
        </p:nvSpPr>
        <p:spPr>
          <a:xfrm rot="-5400000">
            <a:off x="8415064" y="-184611"/>
            <a:ext cx="542117" cy="917174"/>
          </a:xfrm>
          <a:custGeom>
            <a:rect b="b" l="l" r="r" t="t"/>
            <a:pathLst>
              <a:path extrusionOk="0" h="4404897" w="2933997">
                <a:moveTo>
                  <a:pt x="0" y="4404897"/>
                </a:moveTo>
                <a:lnTo>
                  <a:pt x="2270420" y="0"/>
                </a:lnTo>
                <a:cubicBezTo>
                  <a:pt x="2493183" y="426477"/>
                  <a:pt x="2711234" y="857671"/>
                  <a:pt x="2933997" y="1284148"/>
                </a:cubicBezTo>
                <a:cubicBezTo>
                  <a:pt x="2933856" y="2033739"/>
                  <a:pt x="2933714" y="2783330"/>
                  <a:pt x="2933573" y="3532921"/>
                </a:cubicBezTo>
                <a:lnTo>
                  <a:pt x="2933996" y="4404420"/>
                </a:lnTo>
                <a:lnTo>
                  <a:pt x="0" y="4404897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">
                <a:srgbClr val="FFFFFF">
                  <a:alpha val="0"/>
                </a:srgbClr>
              </a:gs>
              <a:gs pos="91000">
                <a:srgbClr val="004D6F">
                  <a:alpha val="62745"/>
                </a:srgbClr>
              </a:gs>
              <a:gs pos="100000">
                <a:srgbClr val="004D6F">
                  <a:alpha val="62745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 rot="-5400000">
            <a:off x="8490797" y="9746"/>
            <a:ext cx="623545" cy="684275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27000">
                <a:srgbClr val="FFFFFF">
                  <a:alpha val="0"/>
                </a:srgbClr>
              </a:gs>
              <a:gs pos="81000">
                <a:srgbClr val="004D6F">
                  <a:alpha val="47843"/>
                </a:srgbClr>
              </a:gs>
              <a:gs pos="100000">
                <a:srgbClr val="004D6F">
                  <a:alpha val="47843"/>
                </a:srgbClr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descr="S:\serv_com\01_CHARTE-INSA-Rennes\2014\08_Modèles-PPT\Triangle-bas.eps" id="25" name="Google Shape;25;p5"/>
          <p:cNvPicPr preferRelativeResize="0"/>
          <p:nvPr/>
        </p:nvPicPr>
        <p:blipFill rotWithShape="1">
          <a:blip r:embed="rId3">
            <a:alphaModFix/>
          </a:blip>
          <a:srcRect b="42645" l="0" r="0" t="0"/>
          <a:stretch/>
        </p:blipFill>
        <p:spPr>
          <a:xfrm>
            <a:off x="1619250" y="6615113"/>
            <a:ext cx="1008063" cy="24288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77633" y="1333549"/>
            <a:ext cx="8424936" cy="4687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rgbClr val="004D6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4D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587F8E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7F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2555776" y="6573878"/>
            <a:ext cx="5652120" cy="239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B2B2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1835696" y="121926"/>
            <a:ext cx="4608512" cy="423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2225" y="6237288"/>
            <a:ext cx="1495425" cy="62071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Relationship Id="rId5" Type="http://schemas.openxmlformats.org/officeDocument/2006/relationships/image" Target="../media/image27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"/>
          <p:cNvPicPr preferRelativeResize="0"/>
          <p:nvPr/>
        </p:nvPicPr>
        <p:blipFill rotWithShape="1">
          <a:blip r:embed="rId3">
            <a:alphaModFix/>
          </a:blip>
          <a:srcRect b="0" l="13560" r="11437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"/>
          <p:cNvSpPr txBox="1"/>
          <p:nvPr/>
        </p:nvSpPr>
        <p:spPr>
          <a:xfrm>
            <a:off x="50" y="4386235"/>
            <a:ext cx="91440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Starlink : Satellite Internet Access</a:t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" name="Google Shape;35;p1"/>
          <p:cNvPicPr preferRelativeResize="0"/>
          <p:nvPr/>
        </p:nvPicPr>
        <p:blipFill rotWithShape="1">
          <a:blip r:embed="rId4">
            <a:alphaModFix/>
          </a:blip>
          <a:srcRect b="0" l="0" r="43499" t="0"/>
          <a:stretch/>
        </p:blipFill>
        <p:spPr>
          <a:xfrm>
            <a:off x="337850" y="322975"/>
            <a:ext cx="1485872" cy="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"/>
          <p:cNvSpPr txBox="1"/>
          <p:nvPr/>
        </p:nvSpPr>
        <p:spPr>
          <a:xfrm>
            <a:off x="-100" y="4851885"/>
            <a:ext cx="9144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EFEFEF"/>
                </a:solidFill>
              </a:rPr>
              <a:t>Lucas Baclé, Clément Géhin, 5 ISS A1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37" name="Google Shape;37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8975" y="2107610"/>
            <a:ext cx="4301797" cy="2094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38;p1"/>
          <p:cNvGrpSpPr/>
          <p:nvPr/>
        </p:nvGrpSpPr>
        <p:grpSpPr>
          <a:xfrm>
            <a:off x="7670787" y="205677"/>
            <a:ext cx="1190167" cy="804510"/>
            <a:chOff x="7510650" y="88348"/>
            <a:chExt cx="1531550" cy="1039150"/>
          </a:xfrm>
        </p:grpSpPr>
        <p:pic>
          <p:nvPicPr>
            <p:cNvPr id="39" name="Google Shape;39;p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10800" y="88348"/>
              <a:ext cx="1531400" cy="103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1"/>
            <p:cNvPicPr preferRelativeResize="0"/>
            <p:nvPr/>
          </p:nvPicPr>
          <p:blipFill rotWithShape="1">
            <a:blip r:embed="rId7">
              <a:alphaModFix/>
            </a:blip>
            <a:srcRect b="0" l="0" r="0" t="83544"/>
            <a:stretch/>
          </p:blipFill>
          <p:spPr>
            <a:xfrm>
              <a:off x="7510650" y="956499"/>
              <a:ext cx="1531400" cy="171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4de3f99e8_0_49"/>
          <p:cNvSpPr txBox="1"/>
          <p:nvPr>
            <p:ph idx="2" type="body"/>
          </p:nvPr>
        </p:nvSpPr>
        <p:spPr>
          <a:xfrm>
            <a:off x="1835150" y="198438"/>
            <a:ext cx="4608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fr-FR"/>
              <a:t>Starlink: an overview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b4de3f99e8_0_49"/>
          <p:cNvSpPr txBox="1"/>
          <p:nvPr>
            <p:ph type="title"/>
          </p:nvPr>
        </p:nvSpPr>
        <p:spPr>
          <a:xfrm>
            <a:off x="2555875" y="6573838"/>
            <a:ext cx="56514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Lucas Baclé, Clément Géhin</a:t>
            </a:r>
            <a:endParaRPr/>
          </a:p>
        </p:txBody>
      </p:sp>
      <p:sp>
        <p:nvSpPr>
          <p:cNvPr id="122" name="Google Shape;122;gb4de3f99e8_0_49"/>
          <p:cNvSpPr txBox="1"/>
          <p:nvPr/>
        </p:nvSpPr>
        <p:spPr>
          <a:xfrm>
            <a:off x="3340200" y="1065300"/>
            <a:ext cx="24636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/>
              <a:t>Potential Clients</a:t>
            </a:r>
            <a:endParaRPr sz="2400"/>
          </a:p>
        </p:txBody>
      </p:sp>
      <p:pic>
        <p:nvPicPr>
          <p:cNvPr id="123" name="Google Shape;123;gb4de3f99e8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025" y="19235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b4de3f99e8_0_49"/>
          <p:cNvSpPr txBox="1"/>
          <p:nvPr/>
        </p:nvSpPr>
        <p:spPr>
          <a:xfrm>
            <a:off x="951725" y="3707875"/>
            <a:ext cx="2463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/>
              <a:t>Every human on earth</a:t>
            </a:r>
            <a:endParaRPr sz="2400"/>
          </a:p>
        </p:txBody>
      </p:sp>
      <p:pic>
        <p:nvPicPr>
          <p:cNvPr id="125" name="Google Shape;125;gb4de3f99e8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7000" y="19235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b4de3f99e8_0_49"/>
          <p:cNvSpPr txBox="1"/>
          <p:nvPr/>
        </p:nvSpPr>
        <p:spPr>
          <a:xfrm>
            <a:off x="5617700" y="3828500"/>
            <a:ext cx="2463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/>
              <a:t>Bank and stock exchange</a:t>
            </a:r>
            <a:endParaRPr sz="2400"/>
          </a:p>
        </p:txBody>
      </p:sp>
      <p:sp>
        <p:nvSpPr>
          <p:cNvPr id="127" name="Google Shape;127;gb4de3f99e8_0_49"/>
          <p:cNvSpPr txBox="1"/>
          <p:nvPr/>
        </p:nvSpPr>
        <p:spPr>
          <a:xfrm>
            <a:off x="3564013" y="5478575"/>
            <a:ext cx="1905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/>
              <a:t>Price : 200 $</a:t>
            </a:r>
            <a:endParaRPr sz="2400"/>
          </a:p>
        </p:txBody>
      </p:sp>
      <p:pic>
        <p:nvPicPr>
          <p:cNvPr id="128" name="Google Shape;128;gb4de3f99e8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7675" y="4307695"/>
            <a:ext cx="1077675" cy="10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4f4f78536_0_0"/>
          <p:cNvSpPr txBox="1"/>
          <p:nvPr>
            <p:ph idx="2" type="body"/>
          </p:nvPr>
        </p:nvSpPr>
        <p:spPr>
          <a:xfrm>
            <a:off x="1835150" y="198438"/>
            <a:ext cx="4608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fr-FR"/>
              <a:t>Starlink: an overview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gb4f4f7853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18850"/>
            <a:ext cx="1531400" cy="1039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gb4f4f78536_0_0"/>
          <p:cNvGrpSpPr/>
          <p:nvPr/>
        </p:nvGrpSpPr>
        <p:grpSpPr>
          <a:xfrm>
            <a:off x="-12" y="1297663"/>
            <a:ext cx="9144025" cy="4415075"/>
            <a:chOff x="-75" y="883375"/>
            <a:chExt cx="9144025" cy="4415075"/>
          </a:xfrm>
        </p:grpSpPr>
        <p:sp>
          <p:nvSpPr>
            <p:cNvPr id="136" name="Google Shape;136;gb4f4f78536_0_0"/>
            <p:cNvSpPr/>
            <p:nvPr/>
          </p:nvSpPr>
          <p:spPr>
            <a:xfrm>
              <a:off x="-75" y="883375"/>
              <a:ext cx="9144000" cy="721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" name="Google Shape;137;gb4f4f78536_0_0"/>
            <p:cNvPicPr preferRelativeResize="0"/>
            <p:nvPr/>
          </p:nvPicPr>
          <p:blipFill rotWithShape="1">
            <a:blip r:embed="rId4">
              <a:alphaModFix/>
            </a:blip>
            <a:srcRect b="0" l="5740" r="0" t="0"/>
            <a:stretch/>
          </p:blipFill>
          <p:spPr>
            <a:xfrm>
              <a:off x="0" y="1559600"/>
              <a:ext cx="6259875" cy="373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gb4f4f78536_0_0"/>
            <p:cNvSpPr/>
            <p:nvPr/>
          </p:nvSpPr>
          <p:spPr>
            <a:xfrm>
              <a:off x="5851150" y="1559550"/>
              <a:ext cx="3292800" cy="3738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gb4f4f78536_0_0"/>
          <p:cNvSpPr/>
          <p:nvPr/>
        </p:nvSpPr>
        <p:spPr>
          <a:xfrm>
            <a:off x="2945821" y="655200"/>
            <a:ext cx="4369500" cy="2346300"/>
          </a:xfrm>
          <a:prstGeom prst="cloudCallout">
            <a:avLst>
              <a:gd fmla="val -35247" name="adj1"/>
              <a:gd fmla="val 57299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b4f4f78536_0_0"/>
          <p:cNvSpPr txBox="1"/>
          <p:nvPr>
            <p:ph type="title"/>
          </p:nvPr>
        </p:nvSpPr>
        <p:spPr>
          <a:xfrm>
            <a:off x="2555875" y="6573838"/>
            <a:ext cx="56514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Lucas Baclé, Clément Géhin</a:t>
            </a:r>
            <a:endParaRPr/>
          </a:p>
        </p:txBody>
      </p:sp>
      <p:sp>
        <p:nvSpPr>
          <p:cNvPr id="141" name="Google Shape;141;gb4f4f78536_0_0"/>
          <p:cNvSpPr txBox="1"/>
          <p:nvPr/>
        </p:nvSpPr>
        <p:spPr>
          <a:xfrm rot="1420600">
            <a:off x="1519882" y="2830749"/>
            <a:ext cx="457947" cy="7409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800">
                <a:solidFill>
                  <a:srgbClr val="FFD966"/>
                </a:solidFill>
              </a:rPr>
              <a:t>$</a:t>
            </a:r>
            <a:endParaRPr sz="3800">
              <a:solidFill>
                <a:srgbClr val="FFD966"/>
              </a:solidFill>
            </a:endParaRPr>
          </a:p>
        </p:txBody>
      </p:sp>
      <p:sp>
        <p:nvSpPr>
          <p:cNvPr id="142" name="Google Shape;142;gb4f4f78536_0_0"/>
          <p:cNvSpPr txBox="1"/>
          <p:nvPr/>
        </p:nvSpPr>
        <p:spPr>
          <a:xfrm rot="1420600">
            <a:off x="2198887" y="3086995"/>
            <a:ext cx="457947" cy="7409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800">
                <a:solidFill>
                  <a:srgbClr val="FFD966"/>
                </a:solidFill>
              </a:rPr>
              <a:t>$</a:t>
            </a:r>
            <a:endParaRPr sz="3800">
              <a:solidFill>
                <a:srgbClr val="FFD966"/>
              </a:solidFill>
            </a:endParaRPr>
          </a:p>
        </p:txBody>
      </p:sp>
      <p:pic>
        <p:nvPicPr>
          <p:cNvPr id="143" name="Google Shape;143;gb4f4f7853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4295" y="2901769"/>
            <a:ext cx="4277747" cy="208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b4f4f78536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2501" y="929202"/>
            <a:ext cx="1122725" cy="11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b4f4f78536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9341" y="1437460"/>
            <a:ext cx="738007" cy="9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b4f4f78536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37271" y="942050"/>
            <a:ext cx="2575727" cy="193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b4f4f78536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5040" y="1828322"/>
            <a:ext cx="992698" cy="121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b4b333294e_2_78"/>
          <p:cNvPicPr preferRelativeResize="0"/>
          <p:nvPr/>
        </p:nvPicPr>
        <p:blipFill rotWithShape="1">
          <a:blip r:embed="rId3">
            <a:alphaModFix/>
          </a:blip>
          <a:srcRect b="0" l="11253" r="0" t="0"/>
          <a:stretch/>
        </p:blipFill>
        <p:spPr>
          <a:xfrm>
            <a:off x="0" y="0"/>
            <a:ext cx="9144003" cy="6857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gb4b333294e_2_78"/>
          <p:cNvGrpSpPr/>
          <p:nvPr/>
        </p:nvGrpSpPr>
        <p:grpSpPr>
          <a:xfrm>
            <a:off x="-166" y="5820857"/>
            <a:ext cx="1531397" cy="1035201"/>
            <a:chOff x="7510650" y="88348"/>
            <a:chExt cx="1531550" cy="1039150"/>
          </a:xfrm>
        </p:grpSpPr>
        <p:pic>
          <p:nvPicPr>
            <p:cNvPr id="154" name="Google Shape;154;gb4b333294e_2_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10800" y="88348"/>
              <a:ext cx="1531400" cy="103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gb4b333294e_2_78"/>
            <p:cNvPicPr preferRelativeResize="0"/>
            <p:nvPr/>
          </p:nvPicPr>
          <p:blipFill rotWithShape="1">
            <a:blip r:embed="rId5">
              <a:alphaModFix/>
            </a:blip>
            <a:srcRect b="0" l="0" r="0" t="83544"/>
            <a:stretch/>
          </p:blipFill>
          <p:spPr>
            <a:xfrm>
              <a:off x="7510650" y="956499"/>
              <a:ext cx="1531400" cy="171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gb4b333294e_2_78"/>
          <p:cNvSpPr txBox="1"/>
          <p:nvPr>
            <p:ph type="title"/>
          </p:nvPr>
        </p:nvSpPr>
        <p:spPr>
          <a:xfrm>
            <a:off x="2555875" y="6573838"/>
            <a:ext cx="56514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Lucas Baclé, Clément Géhin</a:t>
            </a:r>
            <a:endParaRPr/>
          </a:p>
        </p:txBody>
      </p:sp>
      <p:sp>
        <p:nvSpPr>
          <p:cNvPr id="157" name="Google Shape;157;gb4b333294e_2_78"/>
          <p:cNvSpPr txBox="1"/>
          <p:nvPr/>
        </p:nvSpPr>
        <p:spPr>
          <a:xfrm>
            <a:off x="0" y="3091642"/>
            <a:ext cx="91440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700">
                <a:solidFill>
                  <a:srgbClr val="FFFFFF"/>
                </a:solidFill>
              </a:rPr>
              <a:t>Thank you for attending this presentation !</a:t>
            </a:r>
            <a:endParaRPr sz="2700">
              <a:solidFill>
                <a:srgbClr val="FFFFFF"/>
              </a:solidFill>
            </a:endParaRPr>
          </a:p>
        </p:txBody>
      </p:sp>
      <p:pic>
        <p:nvPicPr>
          <p:cNvPr id="158" name="Google Shape;158;gb4b333294e_2_78"/>
          <p:cNvPicPr preferRelativeResize="0"/>
          <p:nvPr/>
        </p:nvPicPr>
        <p:blipFill rotWithShape="1">
          <a:blip r:embed="rId6">
            <a:alphaModFix/>
          </a:blip>
          <a:srcRect b="0" l="0" r="43499" t="0"/>
          <a:stretch/>
        </p:blipFill>
        <p:spPr>
          <a:xfrm>
            <a:off x="337850" y="322975"/>
            <a:ext cx="1485872" cy="5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/>
          <p:nvPr>
            <p:ph type="title"/>
          </p:nvPr>
        </p:nvSpPr>
        <p:spPr>
          <a:xfrm>
            <a:off x="2555875" y="6573838"/>
            <a:ext cx="5651500" cy="239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Lucas Baclé, Clément Géhin</a:t>
            </a:r>
            <a:endParaRPr/>
          </a:p>
        </p:txBody>
      </p:sp>
      <p:sp>
        <p:nvSpPr>
          <p:cNvPr id="46" name="Google Shape;46;p2"/>
          <p:cNvSpPr txBox="1"/>
          <p:nvPr>
            <p:ph idx="2" type="body"/>
          </p:nvPr>
        </p:nvSpPr>
        <p:spPr>
          <a:xfrm>
            <a:off x="1835150" y="198438"/>
            <a:ext cx="4608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fr-FR"/>
              <a:t>What is Satellite Internet Access?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18850"/>
            <a:ext cx="1531400" cy="10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00" y="1335082"/>
            <a:ext cx="8971800" cy="41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b4f4f78536_0_26"/>
          <p:cNvSpPr txBox="1"/>
          <p:nvPr>
            <p:ph type="title"/>
          </p:nvPr>
        </p:nvSpPr>
        <p:spPr>
          <a:xfrm>
            <a:off x="2555875" y="6573838"/>
            <a:ext cx="56514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Lucas Baclé, Clément Géhin</a:t>
            </a:r>
            <a:endParaRPr/>
          </a:p>
        </p:txBody>
      </p:sp>
      <p:sp>
        <p:nvSpPr>
          <p:cNvPr id="54" name="Google Shape;54;gb4f4f78536_0_26"/>
          <p:cNvSpPr txBox="1"/>
          <p:nvPr>
            <p:ph idx="2" type="body"/>
          </p:nvPr>
        </p:nvSpPr>
        <p:spPr>
          <a:xfrm>
            <a:off x="1835150" y="198438"/>
            <a:ext cx="4608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fr-FR"/>
              <a:t>What is Satellite Internet Access?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gb4f4f78536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18850"/>
            <a:ext cx="1531400" cy="10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b4f4f78536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050" y="914648"/>
            <a:ext cx="8239900" cy="4876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4b333294e_2_1"/>
          <p:cNvSpPr txBox="1"/>
          <p:nvPr>
            <p:ph idx="2" type="body"/>
          </p:nvPr>
        </p:nvSpPr>
        <p:spPr>
          <a:xfrm>
            <a:off x="1835150" y="198438"/>
            <a:ext cx="4608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fr-FR"/>
              <a:t>A bit of history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gb4b333294e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18850"/>
            <a:ext cx="1531400" cy="10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b4b333294e_2_1"/>
          <p:cNvSpPr txBox="1"/>
          <p:nvPr>
            <p:ph type="title"/>
          </p:nvPr>
        </p:nvSpPr>
        <p:spPr>
          <a:xfrm>
            <a:off x="2555875" y="6573838"/>
            <a:ext cx="56514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Lucas Baclé, Clément Géhin</a:t>
            </a:r>
            <a:endParaRPr/>
          </a:p>
        </p:txBody>
      </p:sp>
      <p:sp>
        <p:nvSpPr>
          <p:cNvPr id="64" name="Google Shape;64;gb4b333294e_2_1"/>
          <p:cNvSpPr txBox="1"/>
          <p:nvPr/>
        </p:nvSpPr>
        <p:spPr>
          <a:xfrm>
            <a:off x="272137" y="1548300"/>
            <a:ext cx="8539200" cy="3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-FR" sz="1800"/>
              <a:t>early 1990s:</a:t>
            </a:r>
            <a:r>
              <a:rPr lang="fr-FR" sz="1800"/>
              <a:t> World Wide Web invention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-FR" sz="1800"/>
              <a:t>1994:</a:t>
            </a:r>
            <a:r>
              <a:rPr lang="fr-FR" sz="1800"/>
              <a:t> Teledesic low orbit constellation project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-FR" sz="1800"/>
              <a:t>early 2000s:</a:t>
            </a:r>
            <a:r>
              <a:rPr lang="fr-FR" sz="1800"/>
              <a:t> Teledesic, Iridium &amp; Globalstar failures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-FR" sz="1800"/>
              <a:t>2003:</a:t>
            </a:r>
            <a:r>
              <a:rPr lang="fr-FR" sz="1800"/>
              <a:t> first Internet-ready satellite (</a:t>
            </a:r>
            <a:r>
              <a:rPr lang="fr-FR" sz="1800"/>
              <a:t>Eutelsat e-Bird</a:t>
            </a:r>
            <a:r>
              <a:rPr lang="fr-FR" sz="1800"/>
              <a:t>)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-FR" sz="1800"/>
              <a:t>2004:</a:t>
            </a:r>
            <a:r>
              <a:rPr lang="fr-FR" sz="1800"/>
              <a:t> 1.5 Mbits/s downlink satellite (Télésat Canada Anik F2)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-FR" sz="1800"/>
              <a:t>early 2010s:</a:t>
            </a:r>
            <a:r>
              <a:rPr lang="fr-FR" sz="1800"/>
              <a:t> 15 MBits/s downlink satellites (ViaSat-1, …)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-FR" sz="1800"/>
              <a:t>mid 2010s</a:t>
            </a:r>
            <a:r>
              <a:rPr b="1" lang="fr-FR" sz="1800"/>
              <a:t>:</a:t>
            </a:r>
            <a:r>
              <a:rPr lang="fr-FR" sz="1800"/>
              <a:t> new low orbit constellations projects (Amazon, SpaceX, OneWeb)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-FR" sz="1800"/>
              <a:t>2018:</a:t>
            </a:r>
            <a:r>
              <a:rPr lang="fr-FR" sz="1800"/>
              <a:t> launch of Starlink Tintin A &amp; Tintin B first test satellites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-FR" sz="1800"/>
              <a:t>October 2020:</a:t>
            </a:r>
            <a:r>
              <a:rPr lang="fr-FR" sz="1800"/>
              <a:t> </a:t>
            </a:r>
            <a:r>
              <a:rPr lang="fr-FR" sz="1800"/>
              <a:t>Starlink’s </a:t>
            </a:r>
            <a:r>
              <a:rPr lang="fr-FR" sz="1800"/>
              <a:t>first public beta testing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4b333294e_2_67"/>
          <p:cNvSpPr txBox="1"/>
          <p:nvPr>
            <p:ph idx="2" type="body"/>
          </p:nvPr>
        </p:nvSpPr>
        <p:spPr>
          <a:xfrm>
            <a:off x="1835150" y="198438"/>
            <a:ext cx="4608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fr-FR"/>
              <a:t>Technical</a:t>
            </a:r>
            <a:r>
              <a:rPr lang="fr-FR"/>
              <a:t> difficulties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gb4b333294e_2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18850"/>
            <a:ext cx="1531400" cy="10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b4b333294e_2_67"/>
          <p:cNvSpPr txBox="1"/>
          <p:nvPr>
            <p:ph type="title"/>
          </p:nvPr>
        </p:nvSpPr>
        <p:spPr>
          <a:xfrm>
            <a:off x="2555875" y="6573838"/>
            <a:ext cx="56514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Lucas Baclé, Clément Géhin</a:t>
            </a:r>
            <a:endParaRPr/>
          </a:p>
        </p:txBody>
      </p:sp>
      <p:pic>
        <p:nvPicPr>
          <p:cNvPr id="72" name="Google Shape;72;gb4b333294e_2_67"/>
          <p:cNvPicPr preferRelativeResize="0"/>
          <p:nvPr/>
        </p:nvPicPr>
        <p:blipFill rotWithShape="1">
          <a:blip r:embed="rId4">
            <a:alphaModFix/>
          </a:blip>
          <a:srcRect b="17541" l="10962" r="9653" t="3513"/>
          <a:stretch/>
        </p:blipFill>
        <p:spPr>
          <a:xfrm flipH="1">
            <a:off x="1055100" y="1424825"/>
            <a:ext cx="1719251" cy="1709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gb4b333294e_2_67"/>
          <p:cNvGrpSpPr/>
          <p:nvPr/>
        </p:nvGrpSpPr>
        <p:grpSpPr>
          <a:xfrm>
            <a:off x="1099925" y="3763575"/>
            <a:ext cx="1865886" cy="1875650"/>
            <a:chOff x="1099925" y="3763575"/>
            <a:chExt cx="1865886" cy="1875650"/>
          </a:xfrm>
        </p:grpSpPr>
        <p:pic>
          <p:nvPicPr>
            <p:cNvPr id="74" name="Google Shape;74;gb4b333294e_2_67"/>
            <p:cNvPicPr preferRelativeResize="0"/>
            <p:nvPr/>
          </p:nvPicPr>
          <p:blipFill rotWithShape="1">
            <a:blip r:embed="rId5">
              <a:alphaModFix/>
            </a:blip>
            <a:srcRect b="15333" l="8355" r="7156" t="0"/>
            <a:stretch/>
          </p:blipFill>
          <p:spPr>
            <a:xfrm rot="-5400000">
              <a:off x="1101288" y="3762212"/>
              <a:ext cx="1306951" cy="1309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gb4b333294e_2_67"/>
            <p:cNvPicPr preferRelativeResize="0"/>
            <p:nvPr/>
          </p:nvPicPr>
          <p:blipFill rotWithShape="1">
            <a:blip r:embed="rId6">
              <a:alphaModFix/>
            </a:blip>
            <a:srcRect b="14324" l="3849" r="5579" t="0"/>
            <a:stretch/>
          </p:blipFill>
          <p:spPr>
            <a:xfrm>
              <a:off x="1857047" y="4590373"/>
              <a:ext cx="1108763" cy="10488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76;gb4b333294e_2_67"/>
          <p:cNvSpPr txBox="1"/>
          <p:nvPr/>
        </p:nvSpPr>
        <p:spPr>
          <a:xfrm>
            <a:off x="3608425" y="2042250"/>
            <a:ext cx="28875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High latency (≥ 600ms)</a:t>
            </a:r>
            <a:endParaRPr sz="2000"/>
          </a:p>
        </p:txBody>
      </p:sp>
      <p:sp>
        <p:nvSpPr>
          <p:cNvPr id="77" name="Google Shape;77;gb4b333294e_2_67"/>
          <p:cNvSpPr txBox="1"/>
          <p:nvPr/>
        </p:nvSpPr>
        <p:spPr>
          <a:xfrm>
            <a:off x="3608425" y="4435454"/>
            <a:ext cx="4608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Limited bandwidth </a:t>
            </a:r>
            <a:r>
              <a:rPr lang="fr-FR" sz="2000"/>
              <a:t>(ViaSat 2 260Gb/s)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4de3f99e8_0_0"/>
          <p:cNvSpPr txBox="1"/>
          <p:nvPr>
            <p:ph idx="2" type="body"/>
          </p:nvPr>
        </p:nvSpPr>
        <p:spPr>
          <a:xfrm>
            <a:off x="1835150" y="198438"/>
            <a:ext cx="4608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fr-FR"/>
              <a:t>Starlink: an overview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b4de3f99e8_0_0"/>
          <p:cNvSpPr txBox="1"/>
          <p:nvPr>
            <p:ph type="title"/>
          </p:nvPr>
        </p:nvSpPr>
        <p:spPr>
          <a:xfrm>
            <a:off x="2555875" y="6573838"/>
            <a:ext cx="56514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Lucas Baclé, Clément Géhin</a:t>
            </a:r>
            <a:endParaRPr/>
          </a:p>
        </p:txBody>
      </p:sp>
      <p:pic>
        <p:nvPicPr>
          <p:cNvPr id="84" name="Google Shape;84;gb4de3f99e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3275"/>
            <a:ext cx="9144001" cy="474874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b4de3f99e8_0_0"/>
          <p:cNvSpPr txBox="1"/>
          <p:nvPr/>
        </p:nvSpPr>
        <p:spPr>
          <a:xfrm>
            <a:off x="2857050" y="5748388"/>
            <a:ext cx="34299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/>
              <a:t>12 000 Satellites</a:t>
            </a:r>
            <a:endParaRPr sz="3200"/>
          </a:p>
        </p:txBody>
      </p:sp>
      <p:pic>
        <p:nvPicPr>
          <p:cNvPr id="86" name="Google Shape;86;gb4de3f99e8_0_0"/>
          <p:cNvPicPr preferRelativeResize="0"/>
          <p:nvPr/>
        </p:nvPicPr>
        <p:blipFill rotWithShape="1">
          <a:blip r:embed="rId4">
            <a:alphaModFix/>
          </a:blip>
          <a:srcRect b="28526" l="29660" r="54090" t="10676"/>
          <a:stretch/>
        </p:blipFill>
        <p:spPr>
          <a:xfrm>
            <a:off x="7462297" y="977346"/>
            <a:ext cx="1485879" cy="301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b4de3f99e8_0_0"/>
          <p:cNvPicPr preferRelativeResize="0"/>
          <p:nvPr/>
        </p:nvPicPr>
        <p:blipFill rotWithShape="1">
          <a:blip r:embed="rId5">
            <a:alphaModFix/>
          </a:blip>
          <a:srcRect b="13245" l="20969" r="8093" t="18722"/>
          <a:stretch/>
        </p:blipFill>
        <p:spPr>
          <a:xfrm>
            <a:off x="189975" y="3309050"/>
            <a:ext cx="1576774" cy="20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4de3f99e8_0_20"/>
          <p:cNvSpPr txBox="1"/>
          <p:nvPr>
            <p:ph idx="2" type="body"/>
          </p:nvPr>
        </p:nvSpPr>
        <p:spPr>
          <a:xfrm>
            <a:off x="1835150" y="198438"/>
            <a:ext cx="4608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fr-FR"/>
              <a:t>Starlink: an overview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b4de3f99e8_0_20"/>
          <p:cNvSpPr txBox="1"/>
          <p:nvPr>
            <p:ph type="title"/>
          </p:nvPr>
        </p:nvSpPr>
        <p:spPr>
          <a:xfrm>
            <a:off x="2555875" y="6573838"/>
            <a:ext cx="56514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Lucas Baclé, Clément Géhin</a:t>
            </a:r>
            <a:endParaRPr/>
          </a:p>
        </p:txBody>
      </p:sp>
      <p:sp>
        <p:nvSpPr>
          <p:cNvPr id="94" name="Google Shape;94;gb4de3f99e8_0_20"/>
          <p:cNvSpPr txBox="1"/>
          <p:nvPr/>
        </p:nvSpPr>
        <p:spPr>
          <a:xfrm>
            <a:off x="1447500" y="5720000"/>
            <a:ext cx="62490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/>
              <a:t>Low orbital height =&gt; Low latency</a:t>
            </a:r>
            <a:endParaRPr sz="3200"/>
          </a:p>
        </p:txBody>
      </p:sp>
      <p:pic>
        <p:nvPicPr>
          <p:cNvPr id="95" name="Google Shape;95;gb4de3f99e8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9925"/>
            <a:ext cx="9144000" cy="4705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4de3f99e8_0_28"/>
          <p:cNvSpPr txBox="1"/>
          <p:nvPr>
            <p:ph idx="2" type="body"/>
          </p:nvPr>
        </p:nvSpPr>
        <p:spPr>
          <a:xfrm>
            <a:off x="1835150" y="198438"/>
            <a:ext cx="4608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fr-FR"/>
              <a:t>Starlink: an overview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b4de3f99e8_0_28"/>
          <p:cNvSpPr txBox="1"/>
          <p:nvPr>
            <p:ph type="title"/>
          </p:nvPr>
        </p:nvSpPr>
        <p:spPr>
          <a:xfrm>
            <a:off x="2555875" y="6573838"/>
            <a:ext cx="56514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Lucas Baclé, Clément Géhin</a:t>
            </a:r>
            <a:endParaRPr/>
          </a:p>
        </p:txBody>
      </p:sp>
      <p:sp>
        <p:nvSpPr>
          <p:cNvPr id="102" name="Google Shape;102;gb4de3f99e8_0_28"/>
          <p:cNvSpPr txBox="1"/>
          <p:nvPr/>
        </p:nvSpPr>
        <p:spPr>
          <a:xfrm>
            <a:off x="1708650" y="5757200"/>
            <a:ext cx="57267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/>
              <a:t>Evolving grid of </a:t>
            </a:r>
            <a:r>
              <a:rPr lang="fr-FR" sz="3200"/>
              <a:t>transmission</a:t>
            </a:r>
            <a:endParaRPr sz="3200"/>
          </a:p>
        </p:txBody>
      </p:sp>
      <p:pic>
        <p:nvPicPr>
          <p:cNvPr id="103" name="Google Shape;103;gb4de3f99e8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1175"/>
            <a:ext cx="9143999" cy="47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4de3f99e8_0_36"/>
          <p:cNvSpPr txBox="1"/>
          <p:nvPr>
            <p:ph idx="2" type="body"/>
          </p:nvPr>
        </p:nvSpPr>
        <p:spPr>
          <a:xfrm>
            <a:off x="1835150" y="198438"/>
            <a:ext cx="4608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fr-FR"/>
              <a:t>Starlink: an overview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b4de3f99e8_0_36"/>
          <p:cNvSpPr txBox="1"/>
          <p:nvPr>
            <p:ph type="title"/>
          </p:nvPr>
        </p:nvSpPr>
        <p:spPr>
          <a:xfrm>
            <a:off x="2555875" y="6573838"/>
            <a:ext cx="56514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Lucas Baclé, Clément Géhin</a:t>
            </a:r>
            <a:endParaRPr/>
          </a:p>
        </p:txBody>
      </p:sp>
      <p:sp>
        <p:nvSpPr>
          <p:cNvPr id="110" name="Google Shape;110;gb4de3f99e8_0_36"/>
          <p:cNvSpPr txBox="1"/>
          <p:nvPr/>
        </p:nvSpPr>
        <p:spPr>
          <a:xfrm>
            <a:off x="2041800" y="970863"/>
            <a:ext cx="50604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Data race between fiber optic and Starlink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London to New York</a:t>
            </a:r>
            <a:endParaRPr sz="2000"/>
          </a:p>
        </p:txBody>
      </p:sp>
      <p:cxnSp>
        <p:nvCxnSpPr>
          <p:cNvPr id="111" name="Google Shape;111;gb4de3f99e8_0_36"/>
          <p:cNvCxnSpPr/>
          <p:nvPr/>
        </p:nvCxnSpPr>
        <p:spPr>
          <a:xfrm flipH="1">
            <a:off x="4572175" y="2157275"/>
            <a:ext cx="8700" cy="3954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gb4de3f99e8_0_36"/>
          <p:cNvSpPr txBox="1"/>
          <p:nvPr/>
        </p:nvSpPr>
        <p:spPr>
          <a:xfrm>
            <a:off x="1504750" y="2157300"/>
            <a:ext cx="15573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Fiber Optic</a:t>
            </a:r>
            <a:endParaRPr sz="2000"/>
          </a:p>
        </p:txBody>
      </p:sp>
      <p:sp>
        <p:nvSpPr>
          <p:cNvPr id="113" name="Google Shape;113;gb4de3f99e8_0_36"/>
          <p:cNvSpPr txBox="1"/>
          <p:nvPr/>
        </p:nvSpPr>
        <p:spPr>
          <a:xfrm>
            <a:off x="6091000" y="2229800"/>
            <a:ext cx="15573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Starlink</a:t>
            </a:r>
            <a:endParaRPr sz="2000"/>
          </a:p>
        </p:txBody>
      </p:sp>
      <p:sp>
        <p:nvSpPr>
          <p:cNvPr id="114" name="Google Shape;114;gb4de3f99e8_0_36"/>
          <p:cNvSpPr txBox="1"/>
          <p:nvPr/>
        </p:nvSpPr>
        <p:spPr>
          <a:xfrm>
            <a:off x="599250" y="3076125"/>
            <a:ext cx="35556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Use glass as laser transmitter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Optic to electronic conversion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Middle terminal needed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76.0 ms of latency</a:t>
            </a:r>
            <a:endParaRPr sz="2000"/>
          </a:p>
        </p:txBody>
      </p:sp>
      <p:sp>
        <p:nvSpPr>
          <p:cNvPr id="115" name="Google Shape;115;gb4de3f99e8_0_36"/>
          <p:cNvSpPr txBox="1"/>
          <p:nvPr/>
        </p:nvSpPr>
        <p:spPr>
          <a:xfrm>
            <a:off x="5091850" y="3095025"/>
            <a:ext cx="35556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Use vacuum as laser transmitter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Phased array to transmission satellite to earth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Starlink pizza box sized antenna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43.0 ms of latency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stitution">
  <a:themeElements>
    <a:clrScheme name="Charte INSA">
      <a:dk1>
        <a:srgbClr val="4F4D50"/>
      </a:dk1>
      <a:lt1>
        <a:srgbClr val="FFFFFF"/>
      </a:lt1>
      <a:dk2>
        <a:srgbClr val="E42618"/>
      </a:dk2>
      <a:lt2>
        <a:srgbClr val="EEECE1"/>
      </a:lt2>
      <a:accent1>
        <a:srgbClr val="E29100"/>
      </a:accent1>
      <a:accent2>
        <a:srgbClr val="004D6F"/>
      </a:accent2>
      <a:accent3>
        <a:srgbClr val="9D1747"/>
      </a:accent3>
      <a:accent4>
        <a:srgbClr val="208998"/>
      </a:accent4>
      <a:accent5>
        <a:srgbClr val="866D5F"/>
      </a:accent5>
      <a:accent6>
        <a:srgbClr val="81989C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2012-05-04T07:41:45Z</dcterms:created>
  <dc:creator>Seb</dc:creator>
</cp:coreProperties>
</file>